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73" r:id="rId14"/>
    <p:sldId id="281" r:id="rId15"/>
    <p:sldId id="267" r:id="rId16"/>
    <p:sldId id="274" r:id="rId17"/>
    <p:sldId id="268" r:id="rId18"/>
    <p:sldId id="277" r:id="rId19"/>
    <p:sldId id="278" r:id="rId20"/>
    <p:sldId id="279" r:id="rId21"/>
    <p:sldId id="280" r:id="rId22"/>
    <p:sldId id="269" r:id="rId23"/>
    <p:sldId id="271" r:id="rId24"/>
    <p:sldId id="270" r:id="rId25"/>
  </p:sldIdLst>
  <p:sldSz cx="12192000" cy="6858000"/>
  <p:notesSz cx="6400800" cy="117363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FFFF"/>
    <a:srgbClr val="008CC8"/>
    <a:srgbClr val="FF0000"/>
    <a:srgbClr val="CC0000"/>
    <a:srgbClr val="E30613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85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85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26FBEBC-3604-495A-B788-4CE84CC6977E}" type="datetimeFigureOut">
              <a:rPr lang="de-CH" smtClean="0"/>
              <a:t>28.01.2025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20675" y="1466850"/>
            <a:ext cx="7042150" cy="396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40080" y="5648137"/>
            <a:ext cx="5120640" cy="4621203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1147534"/>
            <a:ext cx="2773680" cy="58885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625639" y="11147534"/>
            <a:ext cx="2773680" cy="58885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AD40141-E05A-4F18-AAD4-832ECE7ED18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810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Das 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Aufgaben der Trainerinnen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Anforderungen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Die Stärken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Perspektiven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Unser Angebot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Fragen?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648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429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9387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381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192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26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088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40141-E05A-4F18-AAD4-832ECE7ED18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769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 Sta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2838B9-36EF-4EA6-8422-192890391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6381" y="1577340"/>
            <a:ext cx="2459238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1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99E0954-F014-4A61-8056-BFA9A1C269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01321" y="3511080"/>
            <a:ext cx="4834369" cy="2508540"/>
          </a:xfrm>
          <a:prstGeom prst="roundRect">
            <a:avLst>
              <a:gd name="adj" fmla="val 16667"/>
            </a:avLst>
          </a:prstGeom>
          <a:solidFill>
            <a:srgbClr val="E60000">
              <a:alpha val="80000"/>
            </a:srgbClr>
          </a:solidFill>
        </p:spPr>
        <p:txBody>
          <a:bodyPr lIns="180000" tIns="180000" rIns="180000" bIns="18000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125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2DF361-FA89-4193-876B-84F1DCE6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488ECF6B-D8FB-4F98-A164-436367CF603A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 w="76200" cap="sq">
            <a:noFill/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6460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D973F81-B3B6-4A3C-8DB6-1EC843E29866}"/>
              </a:ext>
            </a:extLst>
          </p:cNvPr>
          <p:cNvSpPr/>
          <p:nvPr userDrawn="1"/>
        </p:nvSpPr>
        <p:spPr>
          <a:xfrm>
            <a:off x="262890" y="160020"/>
            <a:ext cx="2057400" cy="617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705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3891F-1E5F-4619-8000-97348B97A14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140948" y="5568389"/>
            <a:ext cx="1910104" cy="365125"/>
          </a:xfrm>
        </p:spPr>
        <p:txBody>
          <a:bodyPr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endParaRPr lang="de-CH"/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AAA310D4-4DD4-4AE9-A784-BFF9531E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6" y="2814310"/>
            <a:ext cx="11280188" cy="549466"/>
          </a:xfrm>
        </p:spPr>
        <p:txBody>
          <a:bodyPr anchor="b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254C043-0D70-4816-89EF-FEACF68415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3371851"/>
            <a:ext cx="11280188" cy="54946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ts val="4400"/>
              </a:lnSpc>
              <a:buNone/>
              <a:defRPr lang="de-CH" sz="40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3C6331-10AC-4C38-A7DD-38FE73926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159" y="838380"/>
            <a:ext cx="835683" cy="1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5D40654A-916A-4594-8AEB-B1E7C3B3C289}"/>
              </a:ext>
            </a:extLst>
          </p:cNvPr>
          <p:cNvSpPr/>
          <p:nvPr userDrawn="1"/>
        </p:nvSpPr>
        <p:spPr>
          <a:xfrm>
            <a:off x="285750" y="91440"/>
            <a:ext cx="1771650" cy="596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38123-9003-420F-B1F4-533AAED93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2CF436C3-4967-40D7-A8FC-C9EA9214E5CD}"/>
              </a:ext>
            </a:extLst>
          </p:cNvPr>
          <p:cNvSpPr/>
          <p:nvPr/>
        </p:nvSpPr>
        <p:spPr>
          <a:xfrm rot="5400000">
            <a:off x="915900" y="-228301"/>
            <a:ext cx="5482800" cy="7314600"/>
          </a:xfrm>
          <a:custGeom>
            <a:avLst/>
            <a:gdLst>
              <a:gd name="connsiteX0" fmla="*/ 0 w 5482800"/>
              <a:gd name="connsiteY0" fmla="*/ 7314600 h 7314600"/>
              <a:gd name="connsiteX1" fmla="*/ 0 w 5482800"/>
              <a:gd name="connsiteY1" fmla="*/ 388073 h 7314600"/>
              <a:gd name="connsiteX2" fmla="*/ 388073 w 5482800"/>
              <a:gd name="connsiteY2" fmla="*/ 0 h 7314600"/>
              <a:gd name="connsiteX3" fmla="*/ 5094727 w 5482800"/>
              <a:gd name="connsiteY3" fmla="*/ 0 h 7314600"/>
              <a:gd name="connsiteX4" fmla="*/ 5482800 w 5482800"/>
              <a:gd name="connsiteY4" fmla="*/ 388073 h 7314600"/>
              <a:gd name="connsiteX5" fmla="*/ 5482800 w 5482800"/>
              <a:gd name="connsiteY5" fmla="*/ 7314600 h 73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800" h="7314600">
                <a:moveTo>
                  <a:pt x="0" y="7314600"/>
                </a:moveTo>
                <a:lnTo>
                  <a:pt x="0" y="388073"/>
                </a:lnTo>
                <a:cubicBezTo>
                  <a:pt x="0" y="173746"/>
                  <a:pt x="173746" y="0"/>
                  <a:pt x="388073" y="0"/>
                </a:cubicBezTo>
                <a:lnTo>
                  <a:pt x="5094727" y="0"/>
                </a:lnTo>
                <a:cubicBezTo>
                  <a:pt x="5309054" y="0"/>
                  <a:pt x="5482800" y="173746"/>
                  <a:pt x="5482800" y="388073"/>
                </a:cubicBezTo>
                <a:lnTo>
                  <a:pt x="5482800" y="7314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AD321A1-A87D-41CA-841A-B6DB9DE37FAB}"/>
              </a:ext>
            </a:extLst>
          </p:cNvPr>
          <p:cNvSpPr/>
          <p:nvPr userDrawn="1"/>
        </p:nvSpPr>
        <p:spPr>
          <a:xfrm>
            <a:off x="0" y="687599"/>
            <a:ext cx="7314600" cy="5482800"/>
          </a:xfrm>
          <a:custGeom>
            <a:avLst/>
            <a:gdLst>
              <a:gd name="connsiteX0" fmla="*/ 0 w 7314600"/>
              <a:gd name="connsiteY0" fmla="*/ 0 h 5482800"/>
              <a:gd name="connsiteX1" fmla="*/ 6926527 w 7314600"/>
              <a:gd name="connsiteY1" fmla="*/ 0 h 5482800"/>
              <a:gd name="connsiteX2" fmla="*/ 7314600 w 7314600"/>
              <a:gd name="connsiteY2" fmla="*/ 388073 h 5482800"/>
              <a:gd name="connsiteX3" fmla="*/ 7314600 w 7314600"/>
              <a:gd name="connsiteY3" fmla="*/ 5094727 h 5482800"/>
              <a:gd name="connsiteX4" fmla="*/ 6926527 w 7314600"/>
              <a:gd name="connsiteY4" fmla="*/ 5482800 h 5482800"/>
              <a:gd name="connsiteX5" fmla="*/ 0 w 7314600"/>
              <a:gd name="connsiteY5" fmla="*/ 5482800 h 54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4600" h="5482800">
                <a:moveTo>
                  <a:pt x="0" y="0"/>
                </a:moveTo>
                <a:lnTo>
                  <a:pt x="6926527" y="0"/>
                </a:lnTo>
                <a:cubicBezTo>
                  <a:pt x="7140854" y="0"/>
                  <a:pt x="7314600" y="173746"/>
                  <a:pt x="7314600" y="388073"/>
                </a:cubicBezTo>
                <a:lnTo>
                  <a:pt x="7314600" y="5094727"/>
                </a:lnTo>
                <a:cubicBezTo>
                  <a:pt x="7314600" y="5309054"/>
                  <a:pt x="7140854" y="5482800"/>
                  <a:pt x="6926527" y="5482800"/>
                </a:cubicBezTo>
                <a:lnTo>
                  <a:pt x="0" y="5482800"/>
                </a:lnTo>
                <a:close/>
              </a:path>
            </a:pathLst>
          </a:custGeom>
          <a:blipFill dpi="0" rotWithShape="1"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0" contrast="50000"/>
                      </a14:imgEffect>
                    </a14:imgLayer>
                  </a14:imgProps>
                </a:ext>
              </a:extLst>
            </a:blip>
            <a:srcRect/>
            <a:stretch>
              <a:fillRect l="-3" t="-12541" r="-66681" b="-125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9B0FCD-D26A-410C-8C18-812E7025AE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9800" y="2653773"/>
            <a:ext cx="1029600" cy="1550454"/>
          </a:xfrm>
          <a:prstGeom prst="rect">
            <a:avLst/>
          </a:prstGeom>
        </p:spPr>
      </p:pic>
      <p:sp>
        <p:nvSpPr>
          <p:cNvPr id="37" name="Titel 6">
            <a:extLst>
              <a:ext uri="{FF2B5EF4-FFF2-40B4-BE49-F238E27FC236}">
                <a16:creationId xmlns:a16="http://schemas.microsoft.com/office/drawing/2014/main" id="{D9B2831A-0C0E-4A51-BAA7-23FB27D8135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7599" y="2653773"/>
            <a:ext cx="5424599" cy="1550453"/>
          </a:xfrm>
        </p:spPr>
        <p:txBody>
          <a:bodyPr anchor="ctr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777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DC2AAE8-198D-4C84-9552-D8754F99D1A6}"/>
              </a:ext>
            </a:extLst>
          </p:cNvPr>
          <p:cNvSpPr/>
          <p:nvPr userDrawn="1"/>
        </p:nvSpPr>
        <p:spPr>
          <a:xfrm>
            <a:off x="308610" y="285750"/>
            <a:ext cx="1691640" cy="36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D6B384-883F-4D5C-B51F-3CD896174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 marL="180000" indent="-36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cap="all" baseline="0"/>
            </a:lvl1pPr>
            <a:lvl2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cap="all" baseline="0"/>
            </a:lvl2pPr>
            <a:lvl3pPr>
              <a:defRPr sz="2800" cap="all" baseline="0"/>
            </a:lvl3pPr>
            <a:lvl4pPr>
              <a:defRPr sz="2800" cap="all" baseline="0"/>
            </a:lvl4pPr>
            <a:lvl5pPr>
              <a:defRPr sz="2800" cap="all" baseline="0"/>
            </a:lvl5pPr>
          </a:lstStyle>
          <a:p>
            <a:pPr lvl="0"/>
            <a:r>
              <a:rPr lang="de-DE" dirty="0" err="1"/>
              <a:t>Unterttiel</a:t>
            </a:r>
            <a:r>
              <a:rPr lang="de-DE" dirty="0"/>
              <a:t> 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186BE8C-1D9E-40D4-AEF0-EC4CED8FE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3661" y="590037"/>
            <a:ext cx="572296" cy="8618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2741323-A3AE-4246-95B4-5CEC6155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134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64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362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,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7471173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0F50057-4B40-4735-9E8D-F2F0C0AC4D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36B95DD-045F-41DD-9C7E-674E483B7190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16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95E6FD9-C195-4915-82A9-5A9D703903F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53958" y="2159373"/>
            <a:ext cx="3672000" cy="42528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1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8DA66A-E50C-4A37-B0D1-BF833E845F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5613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3E18D86-727B-4450-B049-DD9BF372F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613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C5031F7-7361-49DF-AB66-46E578040F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4784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D7852B09-6865-4C9D-9316-E5095DE8AA3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54784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C9D1691-A0A1-40C1-B1BF-6EF215E7F7F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53955" y="2159373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50985F1C-2686-4AD4-8143-50018BAD6D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53955" y="4360229"/>
            <a:ext cx="3672001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536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9BCBB2-821D-42A5-A80E-C7705306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F5C59F-0BB3-4E79-A0E5-9127F2AC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906" y="2159373"/>
            <a:ext cx="11270052" cy="4252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D824A-FD57-4EFD-9D1D-B90BBF33D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5906" y="6980157"/>
            <a:ext cx="19101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662EB-E4CD-46D2-9ED4-A3F991EE2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570" y="257294"/>
            <a:ext cx="92861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800" b="1" cap="all" baseline="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16BCA-4481-488E-BE95-176F53FC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690" y="257294"/>
            <a:ext cx="4902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accent1"/>
                </a:solidFill>
              </a:defRPr>
            </a:lvl1pPr>
          </a:lstStyle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185763A-EDFD-40F6-B7BA-0820AB8277EB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</a:t>
            </a:r>
            <a:r>
              <a:rPr lang="de-CH" sz="800" cap="all" baseline="0" dirty="0" err="1">
                <a:solidFill>
                  <a:schemeClr val="accent2"/>
                </a:solidFill>
              </a:rPr>
              <a:t>Federation</a:t>
            </a:r>
            <a:endParaRPr lang="de-CH" sz="800" cap="all" baseline="0" dirty="0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B39B1F-FA15-436F-9A89-C31CC6250F2B}"/>
              </a:ext>
            </a:extLst>
          </p:cNvPr>
          <p:cNvSpPr txBox="1"/>
          <p:nvPr userDrawn="1"/>
        </p:nvSpPr>
        <p:spPr>
          <a:xfrm>
            <a:off x="455906" y="1291590"/>
            <a:ext cx="11270052" cy="4118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728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9" r:id="rId4"/>
    <p:sldLayoutId id="2147483650" r:id="rId5"/>
    <p:sldLayoutId id="2147483661" r:id="rId6"/>
    <p:sldLayoutId id="2147483651" r:id="rId7"/>
    <p:sldLayoutId id="2147483663" r:id="rId8"/>
    <p:sldLayoutId id="2147483665" r:id="rId9"/>
    <p:sldLayoutId id="2147483660" r:id="rId10"/>
    <p:sldLayoutId id="2147483666" r:id="rId11"/>
    <p:sldLayoutId id="2147483662" r:id="rId12"/>
    <p:sldLayoutId id="2147483657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 userDrawn="1">
          <p15:clr>
            <a:srgbClr val="F26B43"/>
          </p15:clr>
        </p15:guide>
        <p15:guide id="2" pos="287" userDrawn="1">
          <p15:clr>
            <a:srgbClr val="F26B43"/>
          </p15:clr>
        </p15:guide>
        <p15:guide id="3" orient="horz" pos="759" userDrawn="1">
          <p15:clr>
            <a:srgbClr val="F26B43"/>
          </p15:clr>
        </p15:guide>
        <p15:guide id="4" pos="7388" userDrawn="1">
          <p15:clr>
            <a:srgbClr val="F26B43"/>
          </p15:clr>
        </p15:guide>
        <p15:guide id="5" orient="horz" pos="1359" userDrawn="1">
          <p15:clr>
            <a:srgbClr val="F26B43"/>
          </p15:clr>
        </p15:guide>
        <p15:guide id="6" orient="horz" pos="1003" userDrawn="1">
          <p15:clr>
            <a:srgbClr val="F26B43"/>
          </p15:clr>
        </p15:guide>
        <p15:guide id="7" orient="horz" pos="40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hf.ch/fr/development/" TargetMode="External"/><Relationship Id="rId2" Type="http://schemas.openxmlformats.org/officeDocument/2006/relationships/hyperlink" Target="mailto:Coach@sihf.ch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9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D4588E-2415-0C0A-0BFB-BAE1B741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Tâches des entraîneurs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739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D91D856-D72D-7933-C34D-1647918A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11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0FB2FC-5306-2423-FB5F-F4625CC95A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dirty="0"/>
              <a:t>Tâches des entraîneurs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E7F611-63C7-6D8C-C06C-315D593E6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180429" cy="42528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Soutient, motive et dirige les équipes pour améliorer les compétences.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Ils permettent aux joueurs d'atteindre leurs objectifs et de fournir des performances optimales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Un feedback pour un bon développement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Se forme en permanence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Fonction de modèle et transmission de valeurs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Planification et organisation de l'entraînement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Coaching pendant le jeu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Encouragement et développement de la personnalité des joueurs/joueuses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Organisation et administration</a:t>
            </a:r>
            <a:endParaRPr lang="de-CH" sz="1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CH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D431330-3F33-DFD8-8716-1D41DF0C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21" name="Grafik 20" descr="Ein Bild, das Kleidung, Person, Menschliches Gesicht, Schlittschuhlaufen enthält.&#10;&#10;Automatisch generierte Beschreibung">
            <a:extLst>
              <a:ext uri="{FF2B5EF4-FFF2-40B4-BE49-F238E27FC236}">
                <a16:creationId xmlns:a16="http://schemas.microsoft.com/office/drawing/2014/main" id="{165137F9-D8C6-BCE0-BF3C-45476027F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30002" b="-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1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C4D8F-B7E6-9540-3367-EFD99485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exigences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702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7D33FCD-1F4B-B644-E3B3-945DDA90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41AEC-0D38-3567-49D5-8490D9141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200" dirty="0"/>
              <a:t>exigences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25A0A7-DB45-2874-46FE-BBEF1BA7DB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1778964"/>
          </a:xfrm>
        </p:spPr>
        <p:txBody>
          <a:bodyPr/>
          <a:lstStyle/>
          <a:p>
            <a:r>
              <a:rPr lang="fr-FR" b="1" dirty="0"/>
              <a:t>Moins de 18 ans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14/18 Coach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Intérêt pour le niveau de saisie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Avoir au moins 14 ans</a:t>
            </a: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/>
          </a:p>
          <a:p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D3C3F-C7A6-91B2-A5BD-438089714C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3672000" cy="1778964"/>
          </a:xfrm>
        </p:spPr>
        <p:txBody>
          <a:bodyPr/>
          <a:lstStyle/>
          <a:p>
            <a:r>
              <a:rPr lang="fr-FR" b="1" dirty="0"/>
              <a:t>Plus de 18 ans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Cours de moniteur hockey sur glace enfants / adolescents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Avoir au moins 18 ans</a:t>
            </a:r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4645F51-7B63-2FC3-045F-63FD7312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Webinaire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femmes</a:t>
            </a:r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A2DBDE5-CB57-9113-8582-86220F307E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53958" y="2159373"/>
            <a:ext cx="3672000" cy="1778964"/>
          </a:xfrm>
        </p:spPr>
        <p:txBody>
          <a:bodyPr/>
          <a:lstStyle/>
          <a:p>
            <a:r>
              <a:rPr lang="de-CH" b="1" dirty="0" err="1"/>
              <a:t>Entraîneuse</a:t>
            </a:r>
            <a:r>
              <a:rPr lang="de-CH" b="1" dirty="0"/>
              <a:t> de </a:t>
            </a:r>
            <a:r>
              <a:rPr lang="de-CH" b="1" dirty="0" err="1"/>
              <a:t>promotion</a:t>
            </a:r>
            <a:r>
              <a:rPr lang="de-CH" b="1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Au moins 80 matches en équipe nationale 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Avoir au moins 18 ans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F5E9ED-0CE7-C7B1-A62E-E47953AD9D4C}"/>
              </a:ext>
            </a:extLst>
          </p:cNvPr>
          <p:cNvSpPr txBox="1"/>
          <p:nvPr/>
        </p:nvSpPr>
        <p:spPr>
          <a:xfrm>
            <a:off x="455612" y="4819291"/>
            <a:ext cx="4982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Motivé à travailler avec des personnes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Empathie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Connaissances de base du hockey sur glace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Fiabilité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783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F20F9DA-9C30-8C7E-7B6A-46117B44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E13409-1CCC-E7B1-E46B-DCB591C3B8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dirty="0"/>
              <a:t>exigences</a:t>
            </a:r>
            <a:endParaRPr lang="de-CH" sz="220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6932200-00DE-6DA9-949B-0F28B76993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86488" y="2839694"/>
            <a:ext cx="5538787" cy="2891524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4E988B0-8057-62EF-B7FC-6883EF36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err="1"/>
              <a:t>Webinaire</a:t>
            </a:r>
            <a:r>
              <a:rPr lang="de-CH" sz="2600"/>
              <a:t> </a:t>
            </a:r>
            <a:r>
              <a:rPr lang="de-CH" sz="2600" err="1"/>
              <a:t>pour</a:t>
            </a:r>
            <a:r>
              <a:rPr lang="de-CH" sz="2600"/>
              <a:t> </a:t>
            </a:r>
            <a:r>
              <a:rPr lang="de-CH" sz="2600" err="1"/>
              <a:t>femmes</a:t>
            </a:r>
            <a:endParaRPr lang="de-CH" sz="26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B5A29B-72CF-81E0-07C3-0416F000B5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12" r="-3" b="3228"/>
          <a:stretch/>
        </p:blipFill>
        <p:spPr>
          <a:xfrm>
            <a:off x="455906" y="2159373"/>
            <a:ext cx="5539775" cy="4252856"/>
          </a:xfrm>
          <a:prstGeom prst="rect">
            <a:avLst/>
          </a:prstGeom>
          <a:noFill/>
        </p:spPr>
      </p:pic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444DF490-2747-E979-8DD4-F89A0BFA2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11236"/>
              </p:ext>
            </p:extLst>
          </p:nvPr>
        </p:nvGraphicFramePr>
        <p:xfrm>
          <a:off x="10778490" y="1027325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914649" imgH="792535" progId="Acrobat.Document.DC">
                  <p:embed/>
                </p:oleObj>
              </mc:Choice>
              <mc:Fallback>
                <p:oleObj name="Acrobat Document" showAsIcon="1" r:id="rId5" imgW="914649" imgH="7925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78490" y="1027325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725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55AE0-380A-40C9-65E0-858EB00C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forts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219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17C3EF3-A9D6-5156-72FF-7E84EB8A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16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B5BFD2-5924-E2EC-5D4C-5EA4BE9A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dirty="0"/>
              <a:t>points forts des femmes</a:t>
            </a:r>
            <a:endParaRPr lang="de-CH" sz="2200" dirty="0"/>
          </a:p>
        </p:txBody>
      </p:sp>
      <p:pic>
        <p:nvPicPr>
          <p:cNvPr id="7" name="Grafik 6" descr="Ein Bild, das Person, Kleidung, Helm, Hockey enthält.&#10;&#10;Automatisch generierte Beschreibung">
            <a:extLst>
              <a:ext uri="{FF2B5EF4-FFF2-40B4-BE49-F238E27FC236}">
                <a16:creationId xmlns:a16="http://schemas.microsoft.com/office/drawing/2014/main" id="{D34FB3AA-BDCE-7C29-795B-6581295A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12" y="2159373"/>
            <a:ext cx="6371319" cy="4252856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D0AE631-5340-915D-12BD-B56F8076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8280B0-C2D9-E179-E378-4938C0FA97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4215778" cy="425285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Communication:</a:t>
            </a:r>
            <a:r>
              <a:rPr lang="fr-FR" dirty="0"/>
              <a:t> écouter &amp; transmettre avec empathie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Organisation:</a:t>
            </a:r>
            <a:r>
              <a:rPr lang="fr-FR" dirty="0"/>
              <a:t> multitâche &amp; prioriser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Travail d'équipe: </a:t>
            </a:r>
            <a:r>
              <a:rPr lang="fr-FR" dirty="0"/>
              <a:t>agir et soutenir de manière coopérative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Résilience: </a:t>
            </a:r>
            <a:r>
              <a:rPr lang="fr-FR" dirty="0"/>
              <a:t>surmonter les défis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Proximité:</a:t>
            </a:r>
            <a:r>
              <a:rPr lang="fr-FR" dirty="0"/>
              <a:t> dégagent une certaine ouverture d'esprit qui invite à entrer en contact avec elles.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23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958AA-D7E7-1D45-549B-9AF882CC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8072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EA4BEC-639D-DD39-4B0E-C68C2093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18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61F674-DCC8-D55E-56E1-22D574BB87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dirty="0"/>
              <a:t>perspectives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FD937E-6422-F27A-0B34-C97DE5478D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4108149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Entraîneuse de milice dans le hockey sur glace de la relève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Entraîneuse à temps partiel ou professionnelle dans le hockey sur glace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Entraîneuse d'équipes nationales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Entraîneuse </a:t>
            </a:r>
            <a:r>
              <a:rPr lang="fr-FR" dirty="0" err="1"/>
              <a:t>Women's</a:t>
            </a:r>
            <a:r>
              <a:rPr lang="fr-FR" dirty="0"/>
              <a:t> League</a:t>
            </a:r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646D317-6D68-4FD7-D50D-0E017DC4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7" name="Grafik 6" descr="Ein Bild, das Person, Kleidung, Hockey, Schlittschuhlaufen enthält.&#10;&#10;Automatisch generierte Beschreibung">
            <a:extLst>
              <a:ext uri="{FF2B5EF4-FFF2-40B4-BE49-F238E27FC236}">
                <a16:creationId xmlns:a16="http://schemas.microsoft.com/office/drawing/2014/main" id="{EDF14712-AEC5-A3B8-18A9-8F723294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8" y="1841834"/>
            <a:ext cx="3672000" cy="2451060"/>
          </a:xfrm>
          <a:prstGeom prst="rect">
            <a:avLst/>
          </a:prstGeom>
          <a:noFill/>
        </p:spPr>
      </p:pic>
      <p:pic>
        <p:nvPicPr>
          <p:cNvPr id="9" name="Grafik 8" descr="Ein Bild, das Kleidung, Person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7099DBFA-DFAB-1012-1332-05355D4D2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8" y="4292894"/>
            <a:ext cx="3672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CB45B-5A58-FD99-0414-13DF6B9F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Notre offre</a:t>
            </a:r>
          </a:p>
        </p:txBody>
      </p:sp>
    </p:spTree>
    <p:extLst>
      <p:ext uri="{BB962C8B-B14F-4D97-AF65-F5344CB8AC3E}">
        <p14:creationId xmlns:p14="http://schemas.microsoft.com/office/powerpoint/2010/main" val="392159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Helm, Sportausrüstung enthält.&#10;&#10;Automatisch generierte Beschreibung">
            <a:extLst>
              <a:ext uri="{FF2B5EF4-FFF2-40B4-BE49-F238E27FC236}">
                <a16:creationId xmlns:a16="http://schemas.microsoft.com/office/drawing/2014/main" id="{535E3F85-DD0B-4B38-B67F-D1615866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2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BEBE2DF-5802-5F60-CD14-A449E7B6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20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6985D-A567-768B-A483-BEA522099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dirty="0"/>
              <a:t>Notre offre</a:t>
            </a:r>
            <a:endParaRPr lang="de-CH" sz="2200" dirty="0"/>
          </a:p>
        </p:txBody>
      </p:sp>
      <p:pic>
        <p:nvPicPr>
          <p:cNvPr id="6" name="Grafik 5" descr="Ein Bild, das Person, Kleidung, Menschliches Gesicht, Helm enthält.&#10;&#10;Automatisch generierte Beschreibung">
            <a:extLst>
              <a:ext uri="{FF2B5EF4-FFF2-40B4-BE49-F238E27FC236}">
                <a16:creationId xmlns:a16="http://schemas.microsoft.com/office/drawing/2014/main" id="{AF7A1EDE-9FE4-60D1-C44C-86D4082F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12" y="2159373"/>
            <a:ext cx="6371319" cy="4252856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475E0DC-5E56-27C9-52EE-1699A9B7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3122A1-992E-39B9-7BA7-7C998E16FD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Cours de moniteurs de hockey sur glace pour femmes uniquement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682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75D2211-99AB-970C-CF8B-78CBD05A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F900AC-DFD3-D9FE-0C51-98D3DDF6B0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200" dirty="0"/>
              <a:t>Notre offre</a:t>
            </a:r>
            <a:endParaRPr lang="de-CH" sz="22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0590AC3-0EA7-2DA9-9816-147DB59A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err="1"/>
              <a:t>Webinaire</a:t>
            </a:r>
            <a:r>
              <a:rPr lang="de-CH" sz="2800" dirty="0"/>
              <a:t> </a:t>
            </a:r>
            <a:r>
              <a:rPr lang="de-CH" sz="2800" dirty="0" err="1"/>
              <a:t>pour</a:t>
            </a:r>
            <a:r>
              <a:rPr lang="de-CH" sz="2800" dirty="0"/>
              <a:t> </a:t>
            </a:r>
            <a:r>
              <a:rPr lang="de-CH" sz="2800" dirty="0" err="1"/>
              <a:t>femmes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79DB4D-6B1C-A04A-5F85-333B51A0A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6" y="1984926"/>
            <a:ext cx="6131011" cy="40346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D1AD87-8247-BC05-62F1-CB8E3EB02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157" y="1984926"/>
            <a:ext cx="5666262" cy="37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E04B4-54FC-795B-C943-E1C9BD60A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45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2FEFD53-9A5D-0142-7D35-2F60EEE4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FD5892-9A07-8D14-3B8D-663919716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200" dirty="0"/>
              <a:t>questions ?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0505F1-A2AC-F60F-BE7D-2E1BA90F4B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de-CH" sz="2800" b="1" dirty="0">
              <a:hlinkClick r:id="rId2"/>
            </a:endParaRPr>
          </a:p>
          <a:p>
            <a:pPr algn="ctr"/>
            <a:endParaRPr lang="de-CH" sz="2800" b="1" dirty="0">
              <a:hlinkClick r:id="rId2"/>
            </a:endParaRPr>
          </a:p>
          <a:p>
            <a:pPr algn="ctr"/>
            <a:endParaRPr lang="de-CH" sz="2800" b="1" dirty="0">
              <a:hlinkClick r:id="rId2"/>
            </a:endParaRPr>
          </a:p>
          <a:p>
            <a:pPr algn="ctr"/>
            <a:r>
              <a:rPr lang="de-CH" sz="2800" b="1" dirty="0">
                <a:hlinkClick r:id="rId2"/>
              </a:rPr>
              <a:t>Coach@sihf.ch</a:t>
            </a:r>
            <a:r>
              <a:rPr lang="de-CH" sz="2800" b="1" dirty="0"/>
              <a:t> / 044 306 50 27/44</a:t>
            </a:r>
          </a:p>
          <a:p>
            <a:pPr algn="ctr"/>
            <a:r>
              <a:rPr lang="de-CH" sz="2800" b="1" dirty="0">
                <a:hlinkClick r:id="rId3"/>
              </a:rPr>
              <a:t>Site web Education</a:t>
            </a:r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  <a:p>
            <a:pPr algn="ctr"/>
            <a:endParaRPr lang="de-CH" sz="2800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40FE06-6A75-732A-DA01-366CA128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Webinaire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femmes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141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18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5B9AE4-5192-4D93-BA90-481D9E25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60B7A-4A9C-4F5F-839C-A2CCF37435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200" dirty="0"/>
              <a:t>Table des </a:t>
            </a:r>
            <a:r>
              <a:rPr lang="de-CH" sz="2200" dirty="0" err="1"/>
              <a:t>matières</a:t>
            </a:r>
            <a:endParaRPr lang="de-CH" sz="22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FADF60-D47D-4CAB-A29F-2AC78D51A9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L'équipe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Tâches des entraîneurs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Exigences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Points forts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Perspectives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Notre offre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Questions ?</a:t>
            </a:r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00BE795-4B03-4C6D-88F1-6214A442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Webinaire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femmes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49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CC3AF-38A7-AF1B-059F-A792BAAA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Notre </a:t>
            </a:r>
            <a:r>
              <a:rPr lang="de-CH" dirty="0" err="1"/>
              <a:t>équipe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335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1AB1C45-02AD-3265-E7A6-2F4097A9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5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E3709F-1031-539B-1FB0-547C30BA63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Notre </a:t>
            </a:r>
            <a:r>
              <a:rPr lang="de-CH" sz="2200" dirty="0" err="1"/>
              <a:t>équipe</a:t>
            </a:r>
            <a:endParaRPr lang="de-CH" sz="220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B262358-9B9E-A680-EF0F-B94AF5CE45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06" y="2159373"/>
            <a:ext cx="7755685" cy="425285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Thomas Zamboni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Director Education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Depuis</a:t>
            </a:r>
            <a:r>
              <a:rPr lang="en-US" dirty="0"/>
              <a:t> </a:t>
            </a:r>
            <a:r>
              <a:rPr lang="en-US" dirty="0" err="1"/>
              <a:t>juin</a:t>
            </a:r>
            <a:r>
              <a:rPr lang="en-US" dirty="0"/>
              <a:t> 2024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75C01E4-6940-E38B-6B7E-97C7D05B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7" name="Inhaltsplatzhalter 6" descr="Ein Bild, das Menschliches Gesicht, Kleidung, Person, Kinn enthält.&#10;&#10;Automatisch generierte Beschreibung">
            <a:extLst>
              <a:ext uri="{FF2B5EF4-FFF2-40B4-BE49-F238E27FC236}">
                <a16:creationId xmlns:a16="http://schemas.microsoft.com/office/drawing/2014/main" id="{DC231EF3-788E-A67A-7C8E-5B6900284D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94"/>
          <a:stretch/>
        </p:blipFill>
        <p:spPr>
          <a:xfrm>
            <a:off x="8402091" y="2159373"/>
            <a:ext cx="3323865" cy="4252856"/>
          </a:xfrm>
          <a:noFill/>
        </p:spPr>
      </p:pic>
    </p:spTree>
    <p:extLst>
      <p:ext uri="{BB962C8B-B14F-4D97-AF65-F5344CB8AC3E}">
        <p14:creationId xmlns:p14="http://schemas.microsoft.com/office/powerpoint/2010/main" val="75752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6ABCE3-3847-672E-869E-C63FA44E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6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43358E-41F1-AC2C-2AEE-9CED0F79B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Notre </a:t>
            </a:r>
            <a:r>
              <a:rPr lang="de-CH" sz="2200" dirty="0" err="1"/>
              <a:t>équipe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E7935-46F7-BADF-B9B5-64C55C817A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336665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Ivan Brägger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Responsable de la formation J+S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 err="1"/>
              <a:t>Depuis</a:t>
            </a:r>
            <a:r>
              <a:rPr lang="de-CH" dirty="0"/>
              <a:t> 2017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ED2F476-A90F-459C-190B-2E363AC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7" name="Grafik 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44D613B-7AE2-E09B-1B7C-ADEF94C9A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 r="1" b="21534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17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69A26C-C5D4-E203-1D90-BD0090A5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7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0DA233-2D56-39E9-9507-EBDE6FF53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Notre </a:t>
            </a:r>
            <a:r>
              <a:rPr lang="de-CH" sz="2200" dirty="0" err="1"/>
              <a:t>équipe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B6BB48-0F1E-3B90-4EFE-EE12A0D090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2" y="2159373"/>
            <a:ext cx="7332829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Thomas Bäumle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Responsable des gardiens de but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 err="1"/>
              <a:t>Depuis</a:t>
            </a:r>
            <a:r>
              <a:rPr lang="de-CH" dirty="0"/>
              <a:t> </a:t>
            </a:r>
            <a:r>
              <a:rPr lang="de-CH" dirty="0" err="1"/>
              <a:t>juin</a:t>
            </a:r>
            <a:r>
              <a:rPr lang="de-CH" dirty="0"/>
              <a:t> 2024 - </a:t>
            </a:r>
            <a:r>
              <a:rPr lang="fr-FR" dirty="0"/>
              <a:t>a déjà travaillé quelques années pour la SIHF</a:t>
            </a:r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A48547-D207-9DE5-7E0F-9994CF7F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7" name="Grafik 6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B8643670-46E2-0EF3-7313-D37EA4D8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9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34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3CCD103-AD8B-3596-3C10-3D1025E8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690" y="257294"/>
            <a:ext cx="4902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6D204C-4514-4416-B8AB-6A0020A444AD}" type="slidenum">
              <a:rPr lang="de-CH" smtClean="0"/>
              <a:pPr>
                <a:spcAft>
                  <a:spcPts val="600"/>
                </a:spcAft>
              </a:pPr>
              <a:t>8</a:t>
            </a:fld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8B7FCB-3861-B11F-1DF5-4E871EF04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6" y="122632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Notre </a:t>
            </a:r>
            <a:r>
              <a:rPr lang="de-CH" sz="2200" dirty="0" err="1"/>
              <a:t>équipe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9B6FDB-661E-DB02-3E05-E8ADCB79CC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7346604" cy="425285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Simon Holdener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/>
              <a:t>Responsable de </a:t>
            </a:r>
            <a:r>
              <a:rPr lang="de-CH" dirty="0" err="1"/>
              <a:t>l'athlétisme</a:t>
            </a:r>
            <a:endParaRPr lang="de-CH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CH" dirty="0" err="1"/>
              <a:t>Depuis</a:t>
            </a:r>
            <a:r>
              <a:rPr lang="de-CH" dirty="0"/>
              <a:t> </a:t>
            </a:r>
            <a:r>
              <a:rPr lang="de-CH" dirty="0" err="1"/>
              <a:t>novembre</a:t>
            </a:r>
            <a:r>
              <a:rPr lang="de-CH" dirty="0"/>
              <a:t> 2024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532995-CFB0-1596-7F8B-500A06A1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600" dirty="0" err="1"/>
              <a:t>Webinaire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femmes</a:t>
            </a:r>
            <a:endParaRPr lang="de-CH" sz="2600" dirty="0"/>
          </a:p>
        </p:txBody>
      </p:sp>
      <p:pic>
        <p:nvPicPr>
          <p:cNvPr id="7" name="Grafik 6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A40427E9-DE95-DB34-3F04-F2B155A3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92"/>
          <a:stretch/>
        </p:blipFill>
        <p:spPr>
          <a:xfrm>
            <a:off x="8053958" y="2159373"/>
            <a:ext cx="3672000" cy="425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9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D8EE450-1E8E-2400-CE48-0C260636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36837A-2C6D-47F6-5C4A-9A29CF972D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200" dirty="0"/>
              <a:t>Notre </a:t>
            </a:r>
            <a:r>
              <a:rPr lang="de-CH" sz="2200" dirty="0" err="1"/>
              <a:t>équipe</a:t>
            </a:r>
            <a:endParaRPr lang="de-CH" sz="2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D33E1A-8031-741D-1EC2-5089C750D9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Nadine Peduzzi &amp; Jana Peter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/>
              <a:t>Administration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Nadine : depuis juin 2024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Jana : Depuis août 2022</a:t>
            </a:r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8E16DB8-8F0D-712A-3088-3DBF7835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Webinaire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femmes</a:t>
            </a:r>
            <a:endParaRPr lang="de-CH" dirty="0"/>
          </a:p>
        </p:txBody>
      </p:sp>
      <p:pic>
        <p:nvPicPr>
          <p:cNvPr id="9" name="Grafik 8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8130799-8C44-F958-A140-77638411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/>
          <a:stretch/>
        </p:blipFill>
        <p:spPr>
          <a:xfrm>
            <a:off x="7152370" y="2164653"/>
            <a:ext cx="2287199" cy="3372970"/>
          </a:xfrm>
          <a:prstGeom prst="rect">
            <a:avLst/>
          </a:prstGeom>
        </p:spPr>
      </p:pic>
      <p:pic>
        <p:nvPicPr>
          <p:cNvPr id="11" name="Grafik 10" descr="Ein Bild, das Menschliches Gesicht, Lächeln, Person, Kleidung enthält.&#10;&#10;Automatisch generierte Beschreibung">
            <a:extLst>
              <a:ext uri="{FF2B5EF4-FFF2-40B4-BE49-F238E27FC236}">
                <a16:creationId xmlns:a16="http://schemas.microsoft.com/office/drawing/2014/main" id="{59B523E5-2776-194A-C5C4-0C548A9F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"/>
          <a:stretch/>
        </p:blipFill>
        <p:spPr>
          <a:xfrm>
            <a:off x="9439569" y="2164653"/>
            <a:ext cx="2286388" cy="33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5904"/>
      </p:ext>
    </p:extLst>
  </p:cSld>
  <p:clrMapOvr>
    <a:masterClrMapping/>
  </p:clrMapOvr>
</p:sld>
</file>

<file path=ppt/theme/theme1.xml><?xml version="1.0" encoding="utf-8"?>
<a:theme xmlns:a="http://schemas.openxmlformats.org/drawingml/2006/main" name="Swiss Ice Hockey">
  <a:themeElements>
    <a:clrScheme name="SIH_Rot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E6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E60000"/>
      </a:hlink>
      <a:folHlink>
        <a:srgbClr val="3F3F3F"/>
      </a:folHlink>
    </a:clrScheme>
    <a:fontScheme name="SIH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SIHF" id="{F2970D67-D557-4DA4-B7C0-BBC1CF070FCC}" vid="{7C6576F0-B888-42B7-BCF6-47FF4F9BD43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PPT_SIHF</Template>
  <TotalTime>0</TotalTime>
  <Words>418</Words>
  <Application>Microsoft Office PowerPoint</Application>
  <PresentationFormat>Breitbild</PresentationFormat>
  <Paragraphs>130</Paragraphs>
  <Slides>24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Trebuchet MS</vt:lpstr>
      <vt:lpstr>Wingdings</vt:lpstr>
      <vt:lpstr>Swiss Ice Hockey</vt:lpstr>
      <vt:lpstr>Acrobat Document</vt:lpstr>
      <vt:lpstr>PowerPoint-Präsentation</vt:lpstr>
      <vt:lpstr>PowerPoint-Präsentation</vt:lpstr>
      <vt:lpstr>Webinaire pour femmes</vt:lpstr>
      <vt:lpstr>Notre équipe</vt:lpstr>
      <vt:lpstr>Webinaire pour femmes</vt:lpstr>
      <vt:lpstr>Webinaire pour femmes</vt:lpstr>
      <vt:lpstr>Webinaire pour femmes</vt:lpstr>
      <vt:lpstr>Webinaire pour femmes</vt:lpstr>
      <vt:lpstr>Webinaire pour femmes</vt:lpstr>
      <vt:lpstr>Tâches des entraîneurs</vt:lpstr>
      <vt:lpstr>Webinaire pour femmes</vt:lpstr>
      <vt:lpstr>exigences</vt:lpstr>
      <vt:lpstr>Webinaire pour femmes</vt:lpstr>
      <vt:lpstr>Webinaire pour femmes</vt:lpstr>
      <vt:lpstr>points forts</vt:lpstr>
      <vt:lpstr>Webinaire pour femmes</vt:lpstr>
      <vt:lpstr>perspectives</vt:lpstr>
      <vt:lpstr>Webinaire pour femmes</vt:lpstr>
      <vt:lpstr>Notre offre</vt:lpstr>
      <vt:lpstr>Webinaire pour femmes</vt:lpstr>
      <vt:lpstr>Webinaire pour femmes</vt:lpstr>
      <vt:lpstr>questions ?</vt:lpstr>
      <vt:lpstr>Webinaire pour femmes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Jana</dc:creator>
  <cp:lastModifiedBy>Peter Jana</cp:lastModifiedBy>
  <cp:revision>45</cp:revision>
  <dcterms:created xsi:type="dcterms:W3CDTF">2024-11-15T10:05:18Z</dcterms:created>
  <dcterms:modified xsi:type="dcterms:W3CDTF">2025-01-28T13:24:36Z</dcterms:modified>
</cp:coreProperties>
</file>